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57" r:id="rId4"/>
    <p:sldId id="258" r:id="rId5"/>
    <p:sldId id="276" r:id="rId6"/>
    <p:sldId id="259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5" r:id="rId19"/>
    <p:sldId id="277" r:id="rId20"/>
    <p:sldId id="271" r:id="rId21"/>
    <p:sldId id="279" r:id="rId22"/>
    <p:sldId id="273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0526" autoAdjust="0"/>
  </p:normalViewPr>
  <p:slideViewPr>
    <p:cSldViewPr>
      <p:cViewPr varScale="1">
        <p:scale>
          <a:sx n="86" d="100"/>
          <a:sy n="86" d="100"/>
        </p:scale>
        <p:origin x="1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84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7840" cy="46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2"/>
            <a:ext cx="3037840" cy="46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304"/>
            <a:ext cx="3037840" cy="46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304"/>
            <a:ext cx="3037840" cy="46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F543C5-4490-48C0-A326-DB24F9D1C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DE383-6E4A-4065-B571-58DA415AE0D4}" type="datetimeFigureOut">
              <a:rPr lang="en-US" smtClean="0"/>
              <a:t>08/31/2017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9DA9A-5535-42DE-80C4-A47C89A7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5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9DA9A-5535-42DE-80C4-A47C89A7E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1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90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91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91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1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91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91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91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C0A180-2F18-468E-891E-9B9D8E634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B57A9-CA41-40F9-95FD-441D67F8D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85694-10AE-410C-A69C-4463D78AF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EC1EA2-6F4F-48B0-93C2-5BE2FD392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36B4-893C-4BAC-B8DA-72574F665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0963B-3B2C-4A53-AA01-89B5CB3D6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A355-9BBC-463C-8DF9-6BFDB082E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02174-EA50-4B52-9D17-206D5D3C4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D9FD7-37D5-48FC-B9F2-3C15C05B5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8E847-E1F2-41DA-9EAC-AE9E26538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D08DE-691A-4558-976D-6AE61866F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0D8B7-6E3D-4BEE-9006-BFDDDFDAD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80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1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81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81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81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81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81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8656315-968D-4CB9-97EE-8EFFE4C049B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720px-US-GreatSeal-Ob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09800"/>
            <a:ext cx="2438400" cy="24384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229600" cy="1828800"/>
          </a:xfrm>
        </p:spPr>
        <p:txBody>
          <a:bodyPr/>
          <a:lstStyle/>
          <a:p>
            <a:r>
              <a:rPr lang="en-US" sz="2600" b="1" dirty="0">
                <a:effectLst/>
              </a:rPr>
              <a:t>The Role of the Judiciary in “Interpreting” the Law:</a:t>
            </a:r>
            <a:r>
              <a:rPr lang="en-US" sz="2400" b="1" dirty="0">
                <a:effectLst/>
              </a:rPr>
              <a:t/>
            </a:r>
            <a:br>
              <a:rPr lang="en-US" sz="2400" b="1" dirty="0">
                <a:effectLst/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>
                <a:effectLst/>
              </a:rPr>
              <a:t>Significant Contributions the Judiciary has made to our Form of Government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endParaRPr lang="en-US" sz="1400" b="1"/>
          </a:p>
          <a:p>
            <a:r>
              <a:rPr lang="en-US" sz="2600" b="1"/>
              <a:t>Hon. Richard C. Tallman</a:t>
            </a:r>
          </a:p>
          <a:p>
            <a:r>
              <a:rPr lang="en-US" sz="1600"/>
              <a:t>United States Circuit Judge</a:t>
            </a:r>
          </a:p>
          <a:p>
            <a:r>
              <a:rPr lang="en-US" sz="1600"/>
              <a:t>Ninth Circuit Court of Appeals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0A180-2F18-468E-891E-9B9D8E634A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Court Packing Political Cartoons</a:t>
            </a:r>
          </a:p>
        </p:txBody>
      </p:sp>
      <p:pic>
        <p:nvPicPr>
          <p:cNvPr id="25605" name="Picture 5" descr="c_1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2514600" cy="3429000"/>
          </a:xfrm>
          <a:prstGeom prst="rect">
            <a:avLst/>
          </a:prstGeom>
          <a:noFill/>
        </p:spPr>
      </p:pic>
      <p:pic>
        <p:nvPicPr>
          <p:cNvPr id="25607" name="Picture 7" descr="court%20packing%20rooseve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76400"/>
            <a:ext cx="2405063" cy="3352800"/>
          </a:xfrm>
          <a:prstGeom prst="rect">
            <a:avLst/>
          </a:prstGeom>
          <a:noFill/>
        </p:spPr>
      </p:pic>
      <p:pic>
        <p:nvPicPr>
          <p:cNvPr id="2560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16200000">
            <a:off x="2976562" y="2814638"/>
            <a:ext cx="3343275" cy="3048000"/>
          </a:xfrm>
          <a:noFill/>
          <a:ln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81000" y="4953000"/>
            <a:ext cx="2209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“This act shall take effect on the 30</a:t>
            </a:r>
            <a:r>
              <a:rPr lang="en-US" sz="1400" baseline="30000"/>
              <a:t>th</a:t>
            </a:r>
            <a:r>
              <a:rPr lang="en-US" sz="1400"/>
              <a:t> day after the date of it’s enactment”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352800" y="1828800"/>
            <a:ext cx="2514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“He’s down there all right! – It’s just a question of what bait he will go for!”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352800" y="6019800"/>
            <a:ext cx="1905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“A new recovery program”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553200" y="5029200"/>
            <a:ext cx="213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“Great! Now once more, all together!”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6B4-893C-4BAC-B8DA-72574F6657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eart of atlanta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3232150" cy="2189163"/>
          </a:xfrm>
          <a:noFill/>
          <a:ln/>
        </p:spPr>
      </p:pic>
      <p:pic>
        <p:nvPicPr>
          <p:cNvPr id="26631" name="Picture 7" descr="heart of atlanta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790700" cy="2189163"/>
          </a:xfrm>
          <a:noFill/>
          <a:ln/>
        </p:spPr>
      </p:pic>
      <p:pic>
        <p:nvPicPr>
          <p:cNvPr id="26634" name="Picture 10" descr="heart of atlanta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3733800"/>
            <a:ext cx="1916113" cy="2408238"/>
          </a:xfrm>
          <a:noFill/>
          <a:ln/>
        </p:spPr>
      </p:pic>
      <p:pic>
        <p:nvPicPr>
          <p:cNvPr id="26637" name="Picture 13" descr="ollies bbq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15000" y="838200"/>
            <a:ext cx="2500313" cy="3429000"/>
          </a:xfrm>
          <a:noFill/>
          <a:ln/>
        </p:spPr>
      </p:pic>
      <p:pic>
        <p:nvPicPr>
          <p:cNvPr id="26640" name="Picture 16" descr="ollies_barbeque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4114800"/>
            <a:ext cx="1341438" cy="2362200"/>
          </a:xfrm>
          <a:prstGeom prst="rect">
            <a:avLst/>
          </a:prstGeom>
          <a:noFill/>
        </p:spPr>
      </p:pic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838200" y="62484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Heart of Atlanta Motel v. United States </a:t>
            </a:r>
            <a:r>
              <a:rPr lang="en-US"/>
              <a:t>(1964)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191000" y="304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Katzenbach v. McClung </a:t>
            </a:r>
            <a:r>
              <a:rPr lang="en-US"/>
              <a:t>(1964)</a:t>
            </a:r>
            <a:endParaRPr lang="en-US" i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47-E1F2-41DA-9EAC-AE9E265389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NO_GUNS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209800"/>
            <a:ext cx="2800350" cy="2817813"/>
          </a:xfrm>
          <a:noFill/>
          <a:ln/>
        </p:spPr>
      </p:pic>
      <p:pic>
        <p:nvPicPr>
          <p:cNvPr id="31751" name="Picture 7" descr="school clipar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209800"/>
            <a:ext cx="2819400" cy="2817813"/>
          </a:xfrm>
          <a:noFill/>
          <a:ln/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066800" y="5105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990600" y="838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/>
              <a:t>United States v. Lopez </a:t>
            </a:r>
            <a:r>
              <a:rPr lang="en-US" sz="2400"/>
              <a:t>(1993)</a:t>
            </a:r>
            <a:endParaRPr lang="en-US" sz="2400" i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47-E1F2-41DA-9EAC-AE9E265389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/>
              <a:t>Katz v. United States </a:t>
            </a:r>
            <a:r>
              <a:rPr lang="en-US" sz="2400"/>
              <a:t>(1967)</a:t>
            </a:r>
            <a:endParaRPr lang="en-US" sz="2400" i="1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14600" y="1600200"/>
            <a:ext cx="6172200" cy="44211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“The Government’s activities . . . violated the privacy upon which [Katz] justifiably relied while using the telephone booth and thus constituted a ‘search and seizure’ within the meaning of the Fourth Amendment.”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“Wherever a man may be, he is entitled to know that he will remain free from unreasonable searches and seizures”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– Justice Stewart</a:t>
            </a:r>
          </a:p>
        </p:txBody>
      </p:sp>
      <p:pic>
        <p:nvPicPr>
          <p:cNvPr id="34820" name="Picture 4" descr="phoneboot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828800"/>
            <a:ext cx="2347913" cy="281940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6B4-893C-4BAC-B8DA-72574F66571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Terry v. Ohio </a:t>
            </a:r>
            <a:r>
              <a:rPr lang="en-US"/>
              <a:t>(1968)</a:t>
            </a:r>
            <a:endParaRPr lang="en-US" i="1"/>
          </a:p>
        </p:txBody>
      </p:sp>
      <p:pic>
        <p:nvPicPr>
          <p:cNvPr id="38916" name="Picture 4" descr="terry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524000"/>
            <a:ext cx="3797300" cy="4430713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6B4-893C-4BAC-B8DA-72574F66571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Fifth and Sixth Amendment </a:t>
            </a:r>
            <a:br>
              <a:rPr lang="en-US" sz="3200"/>
            </a:br>
            <a:r>
              <a:rPr lang="en-US" sz="3200"/>
              <a:t>Rights</a:t>
            </a:r>
          </a:p>
        </p:txBody>
      </p:sp>
      <p:pic>
        <p:nvPicPr>
          <p:cNvPr id="40972" name="Picture 12" descr="gideaon 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2133600"/>
            <a:ext cx="2133600" cy="2057400"/>
          </a:xfrm>
          <a:noFill/>
          <a:ln/>
        </p:spPr>
      </p:pic>
      <p:pic>
        <p:nvPicPr>
          <p:cNvPr id="40967" name="Picture 7" descr="miranda booki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133600"/>
            <a:ext cx="2133600" cy="2087563"/>
          </a:xfrm>
          <a:noFill/>
          <a:ln/>
        </p:spPr>
      </p:pic>
      <p:pic>
        <p:nvPicPr>
          <p:cNvPr id="40975" name="Picture 15" descr="interrogated miran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2133600"/>
            <a:ext cx="2133600" cy="2057400"/>
          </a:xfrm>
          <a:noFill/>
          <a:ln/>
        </p:spPr>
      </p:pic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09600" y="1524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Miranda v. Arizona </a:t>
            </a:r>
            <a:r>
              <a:rPr lang="en-US"/>
              <a:t>(1966)</a:t>
            </a:r>
            <a:endParaRPr lang="en-US" i="1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248400" y="1371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943600" y="1600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Gideon v. Wainwright </a:t>
            </a:r>
            <a:r>
              <a:rPr lang="en-US"/>
              <a:t>(1963)</a:t>
            </a:r>
            <a:endParaRPr lang="en-US" i="1"/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381000" y="5715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457200" y="4724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457200" y="44196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/>
              <a:t>Mug Shot of Ernest Miranda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2667000" y="4419600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/>
              <a:t>The police officer who interrogated Miranda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6477000" y="4419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Clarence Earl Gideon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A355-9BBC-463C-8DF9-6BFDB082EA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tinker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3175000" cy="2794000"/>
          </a:xfrm>
          <a:prstGeom prst="rect">
            <a:avLst/>
          </a:prstGeom>
          <a:noFill/>
        </p:spPr>
      </p:pic>
      <p:pic>
        <p:nvPicPr>
          <p:cNvPr id="48133" name="Picture 5" descr="tinke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3505200" cy="2397125"/>
          </a:xfrm>
          <a:prstGeom prst="rect">
            <a:avLst/>
          </a:prstGeom>
          <a:noFill/>
        </p:spPr>
      </p:pic>
      <p:pic>
        <p:nvPicPr>
          <p:cNvPr id="48135" name="Picture 7" descr="chris_eckhardt,_maggie_eckhardt,_bill_eckhard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2590800" cy="2228850"/>
          </a:xfrm>
          <a:prstGeom prst="rect">
            <a:avLst/>
          </a:prstGeom>
          <a:noFill/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04800" y="3810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Tinker v. Des Moines Independent Community School District</a:t>
            </a:r>
            <a:r>
              <a:rPr lang="en-US"/>
              <a:t> (1969)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“Freedom of expression would not truly exist if the right could be exercised only in an area that a benevolent government has provided as a safe haven for crackpots.”  - Justice Fortas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47-E1F2-41DA-9EAC-AE9E265389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07988"/>
          </a:xfrm>
        </p:spPr>
        <p:txBody>
          <a:bodyPr/>
          <a:lstStyle/>
          <a:p>
            <a:r>
              <a:rPr lang="en-US" sz="1800" i="1"/>
              <a:t>Morse v. Frederick </a:t>
            </a:r>
            <a:r>
              <a:rPr lang="en-US" sz="1800"/>
              <a:t>(2007)</a:t>
            </a:r>
            <a:endParaRPr lang="en-US" sz="1800" i="1"/>
          </a:p>
        </p:txBody>
      </p:sp>
      <p:pic>
        <p:nvPicPr>
          <p:cNvPr id="90117" name="Picture 5" descr="bong-hits-4-jes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09600"/>
            <a:ext cx="3810000" cy="2857500"/>
          </a:xfrm>
          <a:noFill/>
          <a:ln/>
        </p:spPr>
      </p:pic>
      <p:pic>
        <p:nvPicPr>
          <p:cNvPr id="90119" name="Picture 7" descr="bong-hits-4-jesus-demonstrators-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609600"/>
            <a:ext cx="3810000" cy="2873375"/>
          </a:xfrm>
          <a:noFill/>
          <a:ln/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838200" y="3505200"/>
            <a:ext cx="3124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Students holding “Bong HiTs 4 Jesus” sign during Olympic Torch relay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3597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Demonstrators on the  Supreme Court steps on the day </a:t>
            </a:r>
            <a:r>
              <a:rPr lang="en-US" sz="1400" i="1"/>
              <a:t>Morse v. Frederick </a:t>
            </a:r>
            <a:r>
              <a:rPr lang="en-US" sz="1400"/>
              <a:t>was argued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28600" y="4495800"/>
            <a:ext cx="8686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“The message on Frederick's banner is cryptic. It is no doubt offensive to some, perhaps amusing to others. To still others, it probably means nothing at all. . . . But Principal Morse thought the banner would be interpreted by those viewing it as promoting illegal drug use, and that interpretation is plainly a reasonable one.”  - Chief Justice Roberts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A355-9BBC-463C-8DF9-6BFDB082EA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kindergarten-christmas-bulletin-bo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05200"/>
            <a:ext cx="4343400" cy="3124200"/>
          </a:xfrm>
          <a:prstGeom prst="rect">
            <a:avLst/>
          </a:prstGeom>
          <a:noFill/>
        </p:spPr>
      </p:pic>
      <p:pic>
        <p:nvPicPr>
          <p:cNvPr id="94213" name="Picture 5" descr="Myspace_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4419600" cy="3124200"/>
          </a:xfrm>
          <a:prstGeom prst="rect">
            <a:avLst/>
          </a:prstGeom>
          <a:noFill/>
        </p:spPr>
      </p:pic>
      <p:pic>
        <p:nvPicPr>
          <p:cNvPr id="94215" name="Picture 7" descr="political_disp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4419600" cy="3216275"/>
          </a:xfrm>
          <a:prstGeom prst="rect">
            <a:avLst/>
          </a:prstGeom>
          <a:noFill/>
        </p:spPr>
      </p:pic>
      <p:pic>
        <p:nvPicPr>
          <p:cNvPr id="94218" name="Picture 10" descr="newspap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52400"/>
            <a:ext cx="4343400" cy="3200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47-E1F2-41DA-9EAC-AE9E265389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07988"/>
          </a:xfrm>
        </p:spPr>
        <p:txBody>
          <a:bodyPr/>
          <a:lstStyle/>
          <a:p>
            <a:r>
              <a:rPr lang="en-US" sz="1800" i="1" dirty="0" smtClean="0"/>
              <a:t>Fisher v. University of Texas </a:t>
            </a:r>
            <a:r>
              <a:rPr lang="en-US" sz="1800" dirty="0"/>
              <a:t>(</a:t>
            </a:r>
            <a:r>
              <a:rPr lang="en-US" sz="1800" dirty="0" smtClean="0"/>
              <a:t>2016)</a:t>
            </a:r>
            <a:endParaRPr lang="en-US" sz="1800" i="1" dirty="0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838200" y="35052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Abigail Fisher at the Supreme Court in 2012</a:t>
            </a:r>
            <a:endParaRPr lang="en-US" sz="1400" dirty="0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3597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Abigail Fisher at the Supreme Court </a:t>
            </a:r>
            <a:br>
              <a:rPr lang="en-US" sz="1400" dirty="0" smtClean="0"/>
            </a:br>
            <a:r>
              <a:rPr lang="en-US" sz="1400" dirty="0" smtClean="0"/>
              <a:t>in 2015</a:t>
            </a:r>
            <a:endParaRPr lang="en-US" sz="1400" dirty="0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28600" y="42672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/>
              <a:t>Formalistic </a:t>
            </a:r>
            <a:r>
              <a:rPr lang="en-US" sz="2000" dirty="0" smtClean="0"/>
              <a:t>racial </a:t>
            </a:r>
            <a:r>
              <a:rPr lang="en-US" sz="2000" dirty="0"/>
              <a:t>classifications may sometimes fail to capture </a:t>
            </a:r>
            <a:r>
              <a:rPr lang="en-US" sz="2000" dirty="0" smtClean="0"/>
              <a:t>diver­sity </a:t>
            </a:r>
            <a:r>
              <a:rPr lang="en-US" sz="2000" dirty="0"/>
              <a:t>in all of its dimensions and, when used in a divisive </a:t>
            </a:r>
            <a:r>
              <a:rPr lang="en-US" sz="2000" dirty="0" smtClean="0"/>
              <a:t>manner</a:t>
            </a:r>
            <a:r>
              <a:rPr lang="en-US" sz="2000" dirty="0"/>
              <a:t>, could undermine the educational benefits the </a:t>
            </a:r>
            <a:r>
              <a:rPr lang="en-US" sz="2000" dirty="0" smtClean="0"/>
              <a:t>University </a:t>
            </a:r>
            <a:r>
              <a:rPr lang="en-US" sz="2000" dirty="0"/>
              <a:t>values. Through regular evaluation of </a:t>
            </a:r>
            <a:r>
              <a:rPr lang="en-US" sz="2000" dirty="0" smtClean="0"/>
              <a:t>data and </a:t>
            </a:r>
            <a:r>
              <a:rPr lang="en-US" sz="2000" dirty="0"/>
              <a:t>consideration of student experience, the University </a:t>
            </a:r>
          </a:p>
          <a:p>
            <a:r>
              <a:rPr lang="en-US" sz="2000" dirty="0"/>
              <a:t>must tailor its approach in </a:t>
            </a:r>
            <a:r>
              <a:rPr lang="en-US" sz="2000" dirty="0" smtClean="0"/>
              <a:t>light </a:t>
            </a:r>
            <a:r>
              <a:rPr lang="en-US" sz="2000" dirty="0"/>
              <a:t>of changing </a:t>
            </a:r>
            <a:r>
              <a:rPr lang="en-US" sz="2000" dirty="0" smtClean="0"/>
              <a:t>circumstances, ensuring </a:t>
            </a:r>
            <a:r>
              <a:rPr lang="en-US" sz="2000" dirty="0"/>
              <a:t>that race plays no greater role than is </a:t>
            </a:r>
            <a:r>
              <a:rPr lang="en-US" sz="2000" dirty="0" smtClean="0"/>
              <a:t>necessary </a:t>
            </a:r>
            <a:r>
              <a:rPr lang="en-US" sz="2000" dirty="0"/>
              <a:t>to meet its compelling interest</a:t>
            </a:r>
            <a:r>
              <a:rPr lang="en-US" sz="2000" dirty="0" smtClean="0"/>
              <a:t>.”  	- Justice Kennedy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A355-9BBC-463C-8DF9-6BFDB082EA0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86136"/>
            <a:ext cx="4038600" cy="226666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4038600" cy="2355850"/>
          </a:xfrm>
        </p:spPr>
      </p:pic>
    </p:spTree>
    <p:extLst>
      <p:ext uri="{BB962C8B-B14F-4D97-AF65-F5344CB8AC3E}">
        <p14:creationId xmlns:p14="http://schemas.microsoft.com/office/powerpoint/2010/main" val="9000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United States Constitution</a:t>
            </a:r>
            <a:br>
              <a:rPr lang="en-US" sz="4000"/>
            </a:br>
            <a:r>
              <a:rPr lang="en-US" sz="4000"/>
              <a:t>Article III, </a:t>
            </a:r>
            <a:r>
              <a:rPr lang="en-US" sz="4000">
                <a:cs typeface="Arial" charset="0"/>
              </a:rPr>
              <a:t>§1</a:t>
            </a:r>
            <a:r>
              <a:rPr lang="en-US" sz="400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	“The judicial power of the United States, shall be vested in one Supreme Court, and in such inferior courts as the Congress may from time to time ordain and establish.” </a:t>
            </a:r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21509" name="Picture 5" descr="constitution_quill_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724400"/>
            <a:ext cx="2914650" cy="19288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6B4-893C-4BAC-B8DA-72574F6657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229600" cy="1828800"/>
          </a:xfrm>
        </p:spPr>
        <p:txBody>
          <a:bodyPr/>
          <a:lstStyle/>
          <a:p>
            <a:r>
              <a:rPr lang="en-US" sz="3200"/>
              <a:t>Judicial Independence, Accountability and Activism</a:t>
            </a:r>
          </a:p>
        </p:txBody>
      </p:sp>
      <p:pic>
        <p:nvPicPr>
          <p:cNvPr id="52230" name="Picture 6" descr="MPj031408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0"/>
            <a:ext cx="2667000" cy="304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0A180-2F18-468E-891E-9B9D8E634A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smtClean="0"/>
              <a:t>Obergefell v. Hodges </a:t>
            </a:r>
            <a:r>
              <a:rPr lang="en-US" sz="2400" dirty="0" smtClean="0"/>
              <a:t>(2015)</a:t>
            </a:r>
            <a:endParaRPr lang="en-US" sz="2400" dirty="0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4570412"/>
            <a:ext cx="8458200" cy="20589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“</a:t>
            </a:r>
            <a:r>
              <a:rPr lang="en-US" sz="1800" dirty="0" smtClean="0"/>
              <a:t>These  </a:t>
            </a:r>
            <a:r>
              <a:rPr lang="en-US" sz="1800" dirty="0"/>
              <a:t>considerations  lead  to  the  conclusion  that  the  </a:t>
            </a:r>
            <a:r>
              <a:rPr lang="en-US" sz="1800" dirty="0" smtClean="0"/>
              <a:t>right  </a:t>
            </a:r>
            <a:r>
              <a:rPr lang="en-US" sz="1800" dirty="0"/>
              <a:t>to  marry  is  </a:t>
            </a:r>
            <a:r>
              <a:rPr lang="en-US" sz="1800" dirty="0" smtClean="0"/>
              <a:t>a fundamental  </a:t>
            </a:r>
            <a:r>
              <a:rPr lang="en-US" sz="1800" dirty="0"/>
              <a:t>right  inherent  in  </a:t>
            </a:r>
            <a:r>
              <a:rPr lang="en-US" sz="1800" dirty="0" smtClean="0"/>
              <a:t>the liberty  </a:t>
            </a:r>
            <a:r>
              <a:rPr lang="en-US" sz="1800" dirty="0"/>
              <a:t>of  the  person,  and  under  the  Due  Process  and  </a:t>
            </a:r>
            <a:r>
              <a:rPr lang="en-US" sz="1800" dirty="0" smtClean="0"/>
              <a:t>Equal  </a:t>
            </a:r>
            <a:r>
              <a:rPr lang="en-US" sz="1800" dirty="0"/>
              <a:t>Protection  Clauses  of  the  Fourteenth  Amendment  </a:t>
            </a:r>
            <a:r>
              <a:rPr lang="en-US" sz="1800" dirty="0" smtClean="0"/>
              <a:t>couples </a:t>
            </a:r>
            <a:r>
              <a:rPr lang="en-US" sz="1800" dirty="0"/>
              <a:t>of the same-sex may not be deprived of that right </a:t>
            </a:r>
            <a:r>
              <a:rPr lang="en-US" sz="1800" dirty="0" smtClean="0"/>
              <a:t>and  </a:t>
            </a:r>
            <a:r>
              <a:rPr lang="en-US" sz="1800" dirty="0"/>
              <a:t>that  liberty.  </a:t>
            </a:r>
            <a:r>
              <a:rPr lang="en-US" sz="1800" dirty="0" smtClean="0"/>
              <a:t>The  </a:t>
            </a:r>
            <a:r>
              <a:rPr lang="en-US" sz="1800" dirty="0"/>
              <a:t>Court  now  holds  that  same-sex  </a:t>
            </a:r>
            <a:r>
              <a:rPr lang="en-US" sz="1800" dirty="0" smtClean="0"/>
              <a:t>couples </a:t>
            </a:r>
            <a:r>
              <a:rPr lang="en-US" sz="1800" dirty="0"/>
              <a:t>may exercise the fundamental right to marry.  No </a:t>
            </a:r>
            <a:r>
              <a:rPr lang="en-US" sz="1800" dirty="0" smtClean="0"/>
              <a:t>longer </a:t>
            </a:r>
            <a:r>
              <a:rPr lang="en-US" sz="1800" dirty="0"/>
              <a:t>may this liberty be denied to them</a:t>
            </a:r>
            <a:r>
              <a:rPr lang="en-US" sz="1800" dirty="0" smtClean="0"/>
              <a:t>.” </a:t>
            </a:r>
            <a:endParaRPr lang="en-US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		- Justice Kennedy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6B4-893C-4BAC-B8DA-72574F66571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715000" cy="32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3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720px-US-GreatSeal-Obve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"/>
            <a:ext cx="2438400" cy="2438400"/>
          </a:xfrm>
          <a:prstGeom prst="rect">
            <a:avLst/>
          </a:prstGeom>
          <a:noFill/>
        </p:spPr>
      </p:pic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6400800" cy="1752600"/>
          </a:xfrm>
        </p:spPr>
        <p:txBody>
          <a:bodyPr/>
          <a:lstStyle/>
          <a:p>
            <a:endParaRPr lang="en-US" sz="1400" b="1"/>
          </a:p>
          <a:p>
            <a:r>
              <a:rPr lang="en-US" sz="2600" b="1"/>
              <a:t>Hon. Richard C. Tallman</a:t>
            </a:r>
          </a:p>
          <a:p>
            <a:r>
              <a:rPr lang="en-US" sz="1800"/>
              <a:t>United States Circuit Judge</a:t>
            </a:r>
          </a:p>
          <a:p>
            <a:r>
              <a:rPr lang="en-US" sz="1800"/>
              <a:t>Ninth Circuit Court of Appeals</a:t>
            </a:r>
          </a:p>
          <a:p>
            <a:endParaRPr lang="en-US" sz="1800"/>
          </a:p>
          <a:p>
            <a:endParaRPr lang="en-US" sz="1600"/>
          </a:p>
          <a:p>
            <a:endParaRPr lang="en-US" sz="1400"/>
          </a:p>
          <a:p>
            <a:r>
              <a:rPr lang="en-US" sz="1400"/>
              <a:t>For more information about landmark Supreme Court cases visit the Supreme Court Historical Society website at:</a:t>
            </a:r>
          </a:p>
          <a:p>
            <a:r>
              <a:rPr lang="en-US" sz="1400" u="sng"/>
              <a:t>www.supremecourthistory.org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0A180-2F18-468E-891E-9B9D8E634AF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ederalist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2944813" cy="4762500"/>
          </a:xfrm>
          <a:prstGeom prst="rect">
            <a:avLst/>
          </a:prstGeom>
          <a:noFill/>
        </p:spPr>
      </p:pic>
      <p:pic>
        <p:nvPicPr>
          <p:cNvPr id="8197" name="Picture 5" descr="federalist paper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0"/>
            <a:ext cx="2474913" cy="3810000"/>
          </a:xfrm>
          <a:prstGeom prst="rect">
            <a:avLst/>
          </a:prstGeom>
          <a:noFill/>
        </p:spPr>
      </p:pic>
      <p:pic>
        <p:nvPicPr>
          <p:cNvPr id="8198" name="Picture 6" descr="425px-Alexander_Hamil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838200"/>
            <a:ext cx="2000250" cy="2819400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867400" y="3581400"/>
            <a:ext cx="3048000" cy="1371600"/>
          </a:xfrm>
        </p:spPr>
        <p:txBody>
          <a:bodyPr/>
          <a:lstStyle/>
          <a:p>
            <a:r>
              <a:rPr lang="en-US" sz="2000"/>
              <a:t>Alexander Hamilton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0A180-2F18-468E-891E-9B9D8E634A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2286000"/>
            <a:ext cx="2209800" cy="914400"/>
          </a:xfrm>
          <a:noFill/>
          <a:ln/>
        </p:spPr>
        <p:txBody>
          <a:bodyPr/>
          <a:lstStyle/>
          <a:p>
            <a:r>
              <a:rPr lang="en-US" sz="1800"/>
              <a:t>John Adams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5638800"/>
            <a:ext cx="28194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>William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>Marbury</a:t>
            </a:r>
            <a:r>
              <a:rPr lang="en-US" sz="2000"/>
              <a:t>	</a:t>
            </a:r>
          </a:p>
        </p:txBody>
      </p:sp>
      <p:pic>
        <p:nvPicPr>
          <p:cNvPr id="10257" name="Picture 17" descr="marbury 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2209800"/>
            <a:ext cx="4418013" cy="3314700"/>
          </a:xfrm>
          <a:noFill/>
          <a:ln/>
        </p:spPr>
      </p:pic>
      <p:pic>
        <p:nvPicPr>
          <p:cNvPr id="10244" name="Picture 4" descr="91744-004-2FA8488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"/>
            <a:ext cx="1747838" cy="2286000"/>
          </a:xfrm>
          <a:noFill/>
          <a:ln/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105400" y="55626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James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Madison</a:t>
            </a:r>
          </a:p>
        </p:txBody>
      </p:sp>
      <p:pic>
        <p:nvPicPr>
          <p:cNvPr id="10267" name="Picture 27" descr="150px-US-DeptOfJustice-Se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86600" y="381000"/>
            <a:ext cx="1428750" cy="1428750"/>
          </a:xfrm>
          <a:noFill/>
          <a:ln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1EA2-6F4F-48B0-93C2-5BE2FD3924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ission.JPG"/>
          <p:cNvPicPr>
            <a:picLocks noChangeAspect="1"/>
          </p:cNvPicPr>
          <p:nvPr/>
        </p:nvPicPr>
        <p:blipFill>
          <a:blip r:embed="rId2" cstate="print">
            <a:lum bright="-1000" contrast="3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52401"/>
            <a:ext cx="8763000" cy="6553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47-E1F2-41DA-9EAC-AE9E265389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john marsh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2895600" cy="3416300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52400" y="3810000"/>
            <a:ext cx="3733800" cy="1143000"/>
          </a:xfrm>
        </p:spPr>
        <p:txBody>
          <a:bodyPr/>
          <a:lstStyle/>
          <a:p>
            <a:r>
              <a:rPr lang="en-US" sz="1600"/>
              <a:t>Chief Justice John Marshall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85800"/>
            <a:ext cx="4495800" cy="5105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“It is, emphatically, the province and duty of the Judicial Department to say what the law is.”</a:t>
            </a:r>
          </a:p>
          <a:p>
            <a:endParaRPr lang="en-US" sz="1800" dirty="0"/>
          </a:p>
          <a:p>
            <a:r>
              <a:rPr lang="en-US" sz="1800" i="1" dirty="0"/>
              <a:t>Marbury v. Madison </a:t>
            </a:r>
            <a:r>
              <a:rPr lang="en-US" sz="1800" dirty="0"/>
              <a:t>(1803)</a:t>
            </a:r>
            <a:endParaRPr lang="en-US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0A180-2F18-468E-891E-9B9D8E634A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646748"/>
            <a:ext cx="2895600" cy="3342004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38200" y="3810000"/>
            <a:ext cx="3733800" cy="914400"/>
          </a:xfrm>
        </p:spPr>
        <p:txBody>
          <a:bodyPr/>
          <a:lstStyle/>
          <a:p>
            <a:r>
              <a:rPr lang="en-US" sz="1600" dirty="0" smtClean="0"/>
              <a:t>President Andrew Jackson</a:t>
            </a:r>
            <a:endParaRPr lang="en-US" sz="1600" dirty="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85800"/>
            <a:ext cx="4495800" cy="3733800"/>
          </a:xfrm>
        </p:spPr>
        <p:txBody>
          <a:bodyPr/>
          <a:lstStyle/>
          <a:p>
            <a:endParaRPr lang="en-US" dirty="0"/>
          </a:p>
          <a:p>
            <a:endParaRPr lang="en-US" sz="1800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 smtClean="0"/>
          </a:p>
          <a:p>
            <a:endParaRPr lang="en-US" sz="1800" i="1" dirty="0" smtClean="0"/>
          </a:p>
          <a:p>
            <a:r>
              <a:rPr lang="en-US" sz="1800" i="1" dirty="0" smtClean="0"/>
              <a:t>Worcester v</a:t>
            </a:r>
            <a:r>
              <a:rPr lang="en-US" sz="1800" i="1" dirty="0"/>
              <a:t>. </a:t>
            </a:r>
            <a:r>
              <a:rPr lang="en-US" sz="1800" i="1" dirty="0" smtClean="0"/>
              <a:t>Georgia</a:t>
            </a:r>
            <a:r>
              <a:rPr lang="en-US" sz="1800" i="1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1832)</a:t>
            </a:r>
            <a:endParaRPr lang="en-US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C0A180-2F18-468E-891E-9B9D8E634AF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638175"/>
            <a:ext cx="2095500" cy="2943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02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“John Marshall has made his decision, now let him enforce </a:t>
            </a:r>
            <a:r>
              <a:rPr lang="en-US" sz="2800" dirty="0" smtClean="0"/>
              <a:t>it.”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6936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new york harbor - gibbons 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543800" cy="5638800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43000" y="6172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14600" y="2286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/>
              <a:t>Gibbons v. Ogden</a:t>
            </a:r>
            <a:r>
              <a:rPr lang="en-US" sz="2400" i="1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E847-E1F2-41DA-9EAC-AE9E265389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/>
              <a:t>A.L.A. Schechter Poultry Corp. v. United States </a:t>
            </a:r>
            <a:r>
              <a:rPr lang="en-US" sz="1800"/>
              <a:t>(1935)</a:t>
            </a:r>
            <a:endParaRPr lang="en-US" sz="1800" i="1"/>
          </a:p>
        </p:txBody>
      </p:sp>
      <p:pic>
        <p:nvPicPr>
          <p:cNvPr id="24581" name="Picture 5" descr="shech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1954213" cy="2333625"/>
          </a:xfrm>
          <a:prstGeom prst="rect">
            <a:avLst/>
          </a:prstGeom>
          <a:noFill/>
        </p:spPr>
      </p:pic>
      <p:pic>
        <p:nvPicPr>
          <p:cNvPr id="24582" name="Picture 6" descr="c_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52900"/>
            <a:ext cx="4114800" cy="2571750"/>
          </a:xfrm>
          <a:prstGeom prst="rect">
            <a:avLst/>
          </a:prstGeom>
          <a:noFill/>
        </p:spPr>
      </p:pic>
      <p:pic>
        <p:nvPicPr>
          <p:cNvPr id="2458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16200000">
            <a:off x="979487" y="1306513"/>
            <a:ext cx="2689225" cy="3581400"/>
          </a:xfrm>
          <a:noFill/>
          <a:ln/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600200" y="6491288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514600" y="4419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United Press International -1935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52400" y="4724400"/>
            <a:ext cx="4495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 Schechter brothers victoriously lift lawyer Joseph Heller in the halls of the Supreme Court after the Hughes Court (right) struck down the government’s New Deal legislation.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6B4-893C-4BAC-B8DA-72574F66571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F5C108D46F84CABCA27B525DB9DAA" ma:contentTypeVersion="0" ma:contentTypeDescription="Create a new document." ma:contentTypeScope="" ma:versionID="7f0003fa0d21c60426a758de5dfd356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8DD456-C338-4EF5-9AF2-82D8847078AB}"/>
</file>

<file path=customXml/itemProps2.xml><?xml version="1.0" encoding="utf-8"?>
<ds:datastoreItem xmlns:ds="http://schemas.openxmlformats.org/officeDocument/2006/customXml" ds:itemID="{56879958-D4FA-4CF3-84A1-06CD97AB147C}"/>
</file>

<file path=customXml/itemProps3.xml><?xml version="1.0" encoding="utf-8"?>
<ds:datastoreItem xmlns:ds="http://schemas.openxmlformats.org/officeDocument/2006/customXml" ds:itemID="{EED62DEE-2ADB-40C6-A7E6-4E4423087E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655</Words>
  <Application>Microsoft Office PowerPoint</Application>
  <PresentationFormat>On-screen Show (4:3)</PresentationFormat>
  <Paragraphs>104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Beam</vt:lpstr>
      <vt:lpstr>The Role of the Judiciary in “Interpreting” the Law:  Significant Contributions the Judiciary has made to our Form of Government</vt:lpstr>
      <vt:lpstr>United States Constitution Article III, §1 </vt:lpstr>
      <vt:lpstr>Alexander Hamilton</vt:lpstr>
      <vt:lpstr>John Adams</vt:lpstr>
      <vt:lpstr>PowerPoint Presentation</vt:lpstr>
      <vt:lpstr>Chief Justice John Marshall</vt:lpstr>
      <vt:lpstr>President Andrew Jackson</vt:lpstr>
      <vt:lpstr>PowerPoint Presentation</vt:lpstr>
      <vt:lpstr>A.L.A. Schechter Poultry Corp. v. United States (1935)</vt:lpstr>
      <vt:lpstr>Court Packing Political Cartoons</vt:lpstr>
      <vt:lpstr>PowerPoint Presentation</vt:lpstr>
      <vt:lpstr>PowerPoint Presentation</vt:lpstr>
      <vt:lpstr>Katz v. United States (1967)</vt:lpstr>
      <vt:lpstr>Terry v. Ohio (1968)</vt:lpstr>
      <vt:lpstr>The Fifth and Sixth Amendment  Rights</vt:lpstr>
      <vt:lpstr>PowerPoint Presentation</vt:lpstr>
      <vt:lpstr>Morse v. Frederick (2007)</vt:lpstr>
      <vt:lpstr>PowerPoint Presentation</vt:lpstr>
      <vt:lpstr>Fisher v. University of Texas (2016)</vt:lpstr>
      <vt:lpstr>Judicial Independence, Accountability and Activism</vt:lpstr>
      <vt:lpstr>Obergefell v. Hodges (2015)</vt:lpstr>
      <vt:lpstr>PowerPoint Presentation</vt:lpstr>
    </vt:vector>
  </TitlesOfParts>
  <Company>U.S. Court Of Appeals 9th Circuit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Judiciary in “Interpreting” the Law:  Significant Contributions the Judiciary has made to our Form of Government</dc:title>
  <dc:creator>Amanda M. McDowell</dc:creator>
  <cp:lastModifiedBy>Tania Culbertson</cp:lastModifiedBy>
  <cp:revision>56</cp:revision>
  <dcterms:created xsi:type="dcterms:W3CDTF">2008-10-07T17:38:53Z</dcterms:created>
  <dcterms:modified xsi:type="dcterms:W3CDTF">2017-08-31T18:06:33Z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0x0101008B1F5C108D46F84CABCA27B525DB9DAA</vt:lpwstr>
  </property>
</Properties>
</file>