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109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Layouts/slideLayout8.xml" ContentType="application/vnd.openxmlformats-officedocument.presentationml.slideLayout+xml"/>
  <Override PartName="/ppt/slides/slide92.xml" ContentType="application/vnd.openxmlformats-officedocument.presentationml.slide+xml"/>
  <Override PartName="/ppt/slides/slide100.xml" ContentType="application/vnd.openxmlformats-officedocument.presentationml.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s/slide106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Default Extension="gif" ContentType="image/gif"/>
  <Override PartName="/ppt/slides/slide70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9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107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04.xml" ContentType="application/vnd.openxmlformats-officedocument.presentationml.slide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108.xml" ContentType="application/vnd.openxmlformats-officedocument.presentationml.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91.xml" ContentType="application/vnd.openxmlformats-officedocument.presentationml.slide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s/slide105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325" r:id="rId7"/>
    <p:sldId id="32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0" r:id="rId37"/>
    <p:sldId id="291" r:id="rId38"/>
    <p:sldId id="289" r:id="rId39"/>
    <p:sldId id="322" r:id="rId40"/>
    <p:sldId id="296" r:id="rId41"/>
    <p:sldId id="292" r:id="rId42"/>
    <p:sldId id="293" r:id="rId43"/>
    <p:sldId id="319" r:id="rId44"/>
    <p:sldId id="294" r:id="rId45"/>
    <p:sldId id="295" r:id="rId46"/>
    <p:sldId id="297" r:id="rId47"/>
    <p:sldId id="298" r:id="rId48"/>
    <p:sldId id="299" r:id="rId49"/>
    <p:sldId id="324" r:id="rId50"/>
    <p:sldId id="308" r:id="rId51"/>
    <p:sldId id="300" r:id="rId52"/>
    <p:sldId id="307" r:id="rId53"/>
    <p:sldId id="330" r:id="rId54"/>
    <p:sldId id="305" r:id="rId55"/>
    <p:sldId id="304" r:id="rId56"/>
    <p:sldId id="303" r:id="rId57"/>
    <p:sldId id="302" r:id="rId58"/>
    <p:sldId id="310" r:id="rId59"/>
    <p:sldId id="309" r:id="rId60"/>
    <p:sldId id="306" r:id="rId61"/>
    <p:sldId id="301" r:id="rId62"/>
    <p:sldId id="311" r:id="rId63"/>
    <p:sldId id="312" r:id="rId64"/>
    <p:sldId id="313" r:id="rId65"/>
    <p:sldId id="315" r:id="rId66"/>
    <p:sldId id="314" r:id="rId67"/>
    <p:sldId id="316" r:id="rId68"/>
    <p:sldId id="328" r:id="rId69"/>
    <p:sldId id="323" r:id="rId70"/>
    <p:sldId id="369" r:id="rId71"/>
    <p:sldId id="329" r:id="rId72"/>
    <p:sldId id="320" r:id="rId73"/>
    <p:sldId id="317" r:id="rId74"/>
    <p:sldId id="367" r:id="rId75"/>
    <p:sldId id="332" r:id="rId76"/>
    <p:sldId id="333" r:id="rId77"/>
    <p:sldId id="346" r:id="rId78"/>
    <p:sldId id="334" r:id="rId79"/>
    <p:sldId id="335" r:id="rId80"/>
    <p:sldId id="318" r:id="rId81"/>
    <p:sldId id="339" r:id="rId82"/>
    <p:sldId id="344" r:id="rId83"/>
    <p:sldId id="343" r:id="rId84"/>
    <p:sldId id="347" r:id="rId85"/>
    <p:sldId id="341" r:id="rId86"/>
    <p:sldId id="342" r:id="rId87"/>
    <p:sldId id="348" r:id="rId88"/>
    <p:sldId id="350" r:id="rId89"/>
    <p:sldId id="354" r:id="rId90"/>
    <p:sldId id="351" r:id="rId91"/>
    <p:sldId id="340" r:id="rId92"/>
    <p:sldId id="338" r:id="rId93"/>
    <p:sldId id="345" r:id="rId94"/>
    <p:sldId id="368" r:id="rId95"/>
    <p:sldId id="336" r:id="rId96"/>
    <p:sldId id="352" r:id="rId97"/>
    <p:sldId id="356" r:id="rId98"/>
    <p:sldId id="357" r:id="rId99"/>
    <p:sldId id="363" r:id="rId100"/>
    <p:sldId id="353" r:id="rId101"/>
    <p:sldId id="358" r:id="rId102"/>
    <p:sldId id="364" r:id="rId103"/>
    <p:sldId id="365" r:id="rId104"/>
    <p:sldId id="355" r:id="rId105"/>
    <p:sldId id="366" r:id="rId106"/>
    <p:sldId id="362" r:id="rId107"/>
    <p:sldId id="360" r:id="rId108"/>
    <p:sldId id="361" r:id="rId109"/>
    <p:sldId id="359" r:id="rId1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-1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interSettings" Target="printerSettings/printerSettings1.bin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95BE0-0476-774D-A5CC-0601B0D47DE6}" type="datetimeFigureOut">
              <a:rPr lang="en-US" smtClean="0"/>
              <a:pPr/>
              <a:t>4/26/16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F063C-5891-0944-917D-7A6AA77B3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1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gi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0222"/>
            <a:ext cx="7772400" cy="8557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Selma, 1965 and the Right to Vote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352" y="2188795"/>
            <a:ext cx="7980848" cy="416141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you have two minu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98" y="1106625"/>
            <a:ext cx="7764607" cy="55241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06"/>
            <a:ext cx="8229600" cy="19843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Doar</a:t>
            </a:r>
            <a:r>
              <a:rPr lang="en-US" dirty="0" smtClean="0"/>
              <a:t> as lead counsel for the impeachment of President Nixon – do you recognize the women by his left shoulder?</a:t>
            </a:r>
            <a:endParaRPr lang="en-US" dirty="0"/>
          </a:p>
        </p:txBody>
      </p:sp>
      <p:pic>
        <p:nvPicPr>
          <p:cNvPr id="4" name="Content Placeholder 3" descr="Doar with Hillar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91" r="-10691"/>
          <a:stretch>
            <a:fillRect/>
          </a:stretch>
        </p:blipFill>
        <p:spPr>
          <a:xfrm>
            <a:off x="598317" y="2332037"/>
            <a:ext cx="8229600" cy="4525963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iuzzo-memorial-743-60167_16978_600x45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iola's daught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oov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eedom_riders_pic_klan_beatings_mj20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49" r="-4549"/>
          <a:stretch>
            <a:fillRect/>
          </a:stretch>
        </p:blipFill>
        <p:spPr/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Colin </a:t>
            </a:r>
            <a:r>
              <a:rPr lang="en-US" dirty="0" err="1" smtClean="0"/>
              <a:t>Wilkie</a:t>
            </a:r>
            <a:endParaRPr lang="en-US" dirty="0"/>
          </a:p>
        </p:txBody>
      </p:sp>
      <p:pic>
        <p:nvPicPr>
          <p:cNvPr id="4" name="Content Placeholder 3" descr="rowe at tri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4604" r="-54604"/>
          <a:stretch>
            <a:fillRect/>
          </a:stretch>
        </p:blipFill>
        <p:spPr/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ank johns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6260" r="-66260"/>
          <a:stretch>
            <a:fillRect/>
          </a:stretch>
        </p:blipFill>
        <p:spPr/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ar with Meredit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72" r="-18272"/>
          <a:stretch>
            <a:fillRect/>
          </a:stretch>
        </p:blipFill>
        <p:spPr/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ilson bak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351" r="-14351"/>
          <a:stretch>
            <a:fillRect/>
          </a:stretch>
        </p:blipFill>
        <p:spPr/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lar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61" r="-1161"/>
          <a:stretch>
            <a:fillRect/>
          </a:stretch>
        </p:blipFill>
        <p:spPr/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ames Fowl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94" r="-18294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Images that led to the Civil Rights Act of 1964 – Freedom Riders</a:t>
            </a:r>
            <a:endParaRPr lang="en-US" dirty="0"/>
          </a:p>
        </p:txBody>
      </p:sp>
      <p:pic>
        <p:nvPicPr>
          <p:cNvPr id="4" name="Content Placeholder 3" descr="freedom rider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623" b="-1623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eedom_riders_pic_klan_beatings_mj20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49" r="-4549"/>
          <a:stretch>
            <a:fillRect/>
          </a:stretch>
        </p:blipFill>
        <p:spPr>
          <a:xfrm>
            <a:off x="-165810" y="767267"/>
            <a:ext cx="9423411" cy="518251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Dogs</a:t>
            </a:r>
            <a:endParaRPr lang="en-US" dirty="0"/>
          </a:p>
        </p:txBody>
      </p:sp>
      <p:pic>
        <p:nvPicPr>
          <p:cNvPr id="4" name="Content Placeholder 3" descr="birmingham dog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24" r="-10524"/>
          <a:stretch>
            <a:fillRect/>
          </a:stretch>
        </p:blipFill>
        <p:spPr>
          <a:xfrm>
            <a:off x="172638" y="1261140"/>
            <a:ext cx="8846116" cy="486502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hoses</a:t>
            </a:r>
            <a:endParaRPr lang="en-US" dirty="0"/>
          </a:p>
        </p:txBody>
      </p:sp>
      <p:pic>
        <p:nvPicPr>
          <p:cNvPr id="4" name="Content Placeholder 3" descr="hoses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133876" y="1417638"/>
            <a:ext cx="9320979" cy="5126179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Sit-Ins</a:t>
            </a:r>
            <a:endParaRPr lang="en-US" dirty="0"/>
          </a:p>
        </p:txBody>
      </p:sp>
      <p:pic>
        <p:nvPicPr>
          <p:cNvPr id="4" name="Content Placeholder 3" descr="woolwort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72" r="-18272"/>
          <a:stretch>
            <a:fillRect/>
          </a:stretch>
        </p:blipFill>
        <p:spPr>
          <a:xfrm>
            <a:off x="-271567" y="1199406"/>
            <a:ext cx="9558890" cy="525702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Amelia Boynton – Selma activist</a:t>
            </a:r>
            <a:endParaRPr lang="en-US" dirty="0"/>
          </a:p>
        </p:txBody>
      </p:sp>
      <p:pic>
        <p:nvPicPr>
          <p:cNvPr id="4" name="Content Placeholder 3" descr="Boynton you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7934" r="-47934"/>
          <a:stretch>
            <a:fillRect/>
          </a:stretch>
        </p:blipFill>
        <p:spPr>
          <a:xfrm>
            <a:off x="98675" y="1600200"/>
            <a:ext cx="8765294" cy="4820574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Bernard </a:t>
            </a:r>
            <a:r>
              <a:rPr lang="en-US" dirty="0" err="1" smtClean="0"/>
              <a:t>LaFayette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the first “outside agitator”</a:t>
            </a:r>
            <a:br>
              <a:rPr lang="en-US" dirty="0" smtClean="0"/>
            </a:br>
            <a:r>
              <a:rPr lang="en-US" dirty="0" smtClean="0"/>
              <a:t>from SNCC “snick”</a:t>
            </a:r>
            <a:endParaRPr lang="en-US" dirty="0"/>
          </a:p>
        </p:txBody>
      </p:sp>
      <p:pic>
        <p:nvPicPr>
          <p:cNvPr id="4" name="Content Placeholder 3" descr="lafayette mug sho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537" r="-5537"/>
          <a:stretch>
            <a:fillRect/>
          </a:stretch>
        </p:blipFill>
        <p:spPr>
          <a:xfrm>
            <a:off x="617391" y="1881553"/>
            <a:ext cx="8069409" cy="497644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Nonviolence can be dangerous </a:t>
            </a:r>
            <a:r>
              <a:rPr lang="en-US" dirty="0"/>
              <a:t>w</a:t>
            </a:r>
            <a:r>
              <a:rPr lang="en-US" dirty="0" smtClean="0"/>
              <a:t>ork</a:t>
            </a:r>
            <a:endParaRPr lang="en-US" dirty="0"/>
          </a:p>
        </p:txBody>
      </p:sp>
      <p:pic>
        <p:nvPicPr>
          <p:cNvPr id="4" name="Content Placeholder 3" descr="Lafayette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144" r="-71144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Father </a:t>
            </a:r>
            <a:r>
              <a:rPr lang="en-US" dirty="0" err="1" smtClean="0"/>
              <a:t>Ouellet</a:t>
            </a:r>
            <a:r>
              <a:rPr lang="en-US" dirty="0" smtClean="0"/>
              <a:t> an important ally</a:t>
            </a:r>
            <a:endParaRPr lang="en-US" dirty="0"/>
          </a:p>
        </p:txBody>
      </p:sp>
      <p:pic>
        <p:nvPicPr>
          <p:cNvPr id="4" name="Content Placeholder 3" descr="catholic fath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675" r="-6675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Attorney General Herbert Brownell</a:t>
            </a:r>
            <a:endParaRPr lang="en-US" dirty="0"/>
          </a:p>
        </p:txBody>
      </p:sp>
      <p:pic>
        <p:nvPicPr>
          <p:cNvPr id="4" name="Content Placeholder 3" descr="Brownell swearing in 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187" r="-23187"/>
          <a:stretch>
            <a:fillRect/>
          </a:stretch>
        </p:blipFill>
        <p:spPr>
          <a:xfrm>
            <a:off x="-631720" y="880591"/>
            <a:ext cx="10554074" cy="5804334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mass meeting for voting rights</a:t>
            </a:r>
            <a:endParaRPr lang="en-US" dirty="0"/>
          </a:p>
        </p:txBody>
      </p:sp>
      <p:pic>
        <p:nvPicPr>
          <p:cNvPr id="4" name="Content Placeholder 3" descr="tabernac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September 15, 1963</a:t>
            </a:r>
            <a:endParaRPr lang="en-US" dirty="0"/>
          </a:p>
        </p:txBody>
      </p:sp>
      <p:pic>
        <p:nvPicPr>
          <p:cNvPr id="4" name="Content Placeholder 3" descr="church-bomb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730" r="-21730"/>
          <a:stretch>
            <a:fillRect/>
          </a:stretch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RUCH BOMBING Sixteenth Street Baptist Churc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8643" r="-38643"/>
          <a:stretch>
            <a:fillRect/>
          </a:stretch>
        </p:blipFill>
        <p:spPr>
          <a:xfrm>
            <a:off x="-1296635" y="361487"/>
            <a:ext cx="11554144" cy="6354334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 martyr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1438" r="-81438"/>
          <a:stretch>
            <a:fillRect/>
          </a:stretch>
        </p:blipFill>
        <p:spPr>
          <a:xfrm>
            <a:off x="-1313907" y="190063"/>
            <a:ext cx="11601196" cy="6380211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Rev. Jim Bevel and Diane Nash</a:t>
            </a:r>
            <a:br>
              <a:rPr lang="en-US" dirty="0" smtClean="0"/>
            </a:br>
            <a:r>
              <a:rPr lang="en-US" dirty="0" smtClean="0"/>
              <a:t>(SCLC)</a:t>
            </a:r>
            <a:endParaRPr lang="en-US" dirty="0"/>
          </a:p>
        </p:txBody>
      </p:sp>
      <p:pic>
        <p:nvPicPr>
          <p:cNvPr id="4" name="Content Placeholder 3" descr="nash and beve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581" r="-22581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Nashville Roots for the Movement</a:t>
            </a:r>
            <a:endParaRPr lang="en-US" dirty="0"/>
          </a:p>
        </p:txBody>
      </p:sp>
      <p:pic>
        <p:nvPicPr>
          <p:cNvPr id="4" name="Content Placeholder 3" descr="nashvil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765" r="-18765"/>
          <a:stretch>
            <a:fillRect/>
          </a:stretch>
        </p:blipFill>
        <p:spPr/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Freedom Day, October 1963</a:t>
            </a:r>
            <a:endParaRPr lang="en-US" dirty="0"/>
          </a:p>
        </p:txBody>
      </p:sp>
      <p:pic>
        <p:nvPicPr>
          <p:cNvPr id="4" name="Content Placeholder 3" descr="regist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39" r="-11439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First Amendment need not apply</a:t>
            </a:r>
            <a:endParaRPr lang="en-US" dirty="0"/>
          </a:p>
        </p:txBody>
      </p:sp>
      <p:pic>
        <p:nvPicPr>
          <p:cNvPr id="4" name="Content Placeholder 3" descr="register to vot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71" r="-10571"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Sheriff Jim Clark</a:t>
            </a:r>
            <a:endParaRPr lang="en-US" dirty="0"/>
          </a:p>
        </p:txBody>
      </p:sp>
      <p:pic>
        <p:nvPicPr>
          <p:cNvPr id="4" name="Content Placeholder 3" descr="clar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61" r="-1161"/>
          <a:stretch>
            <a:fillRect/>
          </a:stretch>
        </p:blipFill>
        <p:spPr/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John Lewis – another Freedom Rider causing trouble in Selma</a:t>
            </a:r>
            <a:endParaRPr lang="en-US" dirty="0"/>
          </a:p>
        </p:txBody>
      </p:sp>
      <p:pic>
        <p:nvPicPr>
          <p:cNvPr id="4" name="Content Placeholder 3" descr="Freedom-Rider-John-Lewis-3.jpg__600x0_q85_upsca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731" r="-7731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Lyndon B. Johnson </a:t>
            </a:r>
            <a:br>
              <a:rPr lang="en-US" dirty="0" smtClean="0"/>
            </a:br>
            <a:r>
              <a:rPr lang="en-US" dirty="0" smtClean="0"/>
              <a:t>Senate Majority Leader</a:t>
            </a:r>
            <a:endParaRPr lang="en-US" dirty="0"/>
          </a:p>
        </p:txBody>
      </p:sp>
      <p:pic>
        <p:nvPicPr>
          <p:cNvPr id="4" name="Content Placeholder 3" descr="senator johnson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513" r="-3513"/>
          <a:stretch>
            <a:fillRect/>
          </a:stretch>
        </p:blipFill>
        <p:spPr/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Freedom Day, July 1964 – Same result, plus an injunction</a:t>
            </a:r>
            <a:endParaRPr lang="en-US" dirty="0"/>
          </a:p>
        </p:txBody>
      </p:sp>
      <p:pic>
        <p:nvPicPr>
          <p:cNvPr id="4" name="Content Placeholder 3" descr="one man one vote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0847" b="-10847"/>
          <a:stretch>
            <a:fillRect/>
          </a:stretch>
        </p:blipFill>
        <p:spPr/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December 1964 Boynton and Bevel push for Selma</a:t>
            </a:r>
            <a:endParaRPr lang="en-US" dirty="0"/>
          </a:p>
        </p:txBody>
      </p:sp>
      <p:pic>
        <p:nvPicPr>
          <p:cNvPr id="4" name="Content Placeholder 3" descr="Boynton you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7934" r="-47934"/>
          <a:stretch>
            <a:fillRect/>
          </a:stretch>
        </p:blipFill>
        <p:spPr>
          <a:xfrm>
            <a:off x="-1227395" y="2213598"/>
            <a:ext cx="6713354" cy="3692086"/>
          </a:xfrm>
        </p:spPr>
      </p:pic>
      <p:pic>
        <p:nvPicPr>
          <p:cNvPr id="5" name="Picture 4" descr="jamesbev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522" y="2213598"/>
            <a:ext cx="5183478" cy="400324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13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Changes: a new mayor and new police chief</a:t>
            </a:r>
            <a:endParaRPr lang="en-US" dirty="0"/>
          </a:p>
        </p:txBody>
      </p:sp>
      <p:pic>
        <p:nvPicPr>
          <p:cNvPr id="4" name="Content Placeholder 3" descr="smitherma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312" r="-87312"/>
          <a:stretch>
            <a:fillRect/>
          </a:stretch>
        </p:blipFill>
        <p:spPr>
          <a:xfrm>
            <a:off x="-555597" y="1061360"/>
            <a:ext cx="10257453" cy="5641205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 old sheriff</a:t>
            </a:r>
            <a:endParaRPr lang="en-US" dirty="0"/>
          </a:p>
        </p:txBody>
      </p:sp>
      <p:pic>
        <p:nvPicPr>
          <p:cNvPr id="4" name="Content Placeholder 3" descr="clar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61" r="-1161"/>
          <a:stretch>
            <a:fillRect/>
          </a:stretch>
        </p:blipFill>
        <p:spPr/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Give us the ballot</a:t>
            </a:r>
            <a:endParaRPr lang="en-US" dirty="0"/>
          </a:p>
        </p:txBody>
      </p:sp>
      <p:pic>
        <p:nvPicPr>
          <p:cNvPr id="4" name="Content Placeholder 3" descr="give us the ballo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/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oynton dragg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882" r="-9882"/>
          <a:stretch>
            <a:fillRect/>
          </a:stretch>
        </p:blipFill>
        <p:spPr>
          <a:xfrm>
            <a:off x="-512109" y="652618"/>
            <a:ext cx="9952597" cy="547354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</a:t>
            </a:r>
            <a:r>
              <a:rPr lang="en-US" dirty="0" smtClean="0"/>
              <a:t>teacher </a:t>
            </a:r>
            <a:r>
              <a:rPr lang="en-US" dirty="0" smtClean="0"/>
              <a:t>Fred Reese</a:t>
            </a:r>
            <a:endParaRPr lang="en-US" dirty="0"/>
          </a:p>
        </p:txBody>
      </p:sp>
      <p:pic>
        <p:nvPicPr>
          <p:cNvPr id="4" name="Content Placeholder 3" descr="Rees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4511" r="-44511"/>
          <a:stretch>
            <a:fillRect/>
          </a:stretch>
        </p:blipFill>
        <p:spPr/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Rev. C.T. Vivian</a:t>
            </a:r>
            <a:endParaRPr lang="en-US" dirty="0"/>
          </a:p>
        </p:txBody>
      </p:sp>
      <p:pic>
        <p:nvPicPr>
          <p:cNvPr id="4" name="Content Placeholder 3" descr="clark and vivia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296" r="-13296"/>
          <a:stretch>
            <a:fillRect/>
          </a:stretch>
        </p:blipFill>
        <p:spPr/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ined up to vot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231" r="-22231"/>
          <a:stretch>
            <a:fillRect/>
          </a:stretch>
        </p:blipFill>
        <p:spPr/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rying to regist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096" r="-17096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Brownell fights off Hoover and Ike</a:t>
            </a:r>
            <a:endParaRPr lang="en-US" dirty="0"/>
          </a:p>
        </p:txBody>
      </p:sp>
      <p:pic>
        <p:nvPicPr>
          <p:cNvPr id="4" name="Content Placeholder 3" descr="hoover-medal-5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186" r="-16186"/>
          <a:stretch>
            <a:fillRect/>
          </a:stretch>
        </p:blipFill>
        <p:spPr>
          <a:xfrm>
            <a:off x="2459" y="1600200"/>
            <a:ext cx="9117313" cy="5014171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Annie Lee Cooper fights back</a:t>
            </a:r>
            <a:endParaRPr lang="en-US" dirty="0"/>
          </a:p>
        </p:txBody>
      </p:sp>
      <p:pic>
        <p:nvPicPr>
          <p:cNvPr id="4" name="Content Placeholder 3" descr="clark and cooper 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566" r="-11566"/>
          <a:stretch>
            <a:fillRect/>
          </a:stretch>
        </p:blipFill>
        <p:spPr>
          <a:xfrm>
            <a:off x="-503829" y="2098721"/>
            <a:ext cx="6225794" cy="3423947"/>
          </a:xfrm>
        </p:spPr>
      </p:pic>
      <p:pic>
        <p:nvPicPr>
          <p:cNvPr id="5" name="Picture 4" descr="clark and coop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11" y="1417638"/>
            <a:ext cx="4392988" cy="508785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step up</a:t>
            </a:r>
            <a:endParaRPr lang="en-US" dirty="0"/>
          </a:p>
        </p:txBody>
      </p:sp>
      <p:pic>
        <p:nvPicPr>
          <p:cNvPr id="4" name="Content Placeholder 3" descr="high school student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390" b="-2390"/>
          <a:stretch>
            <a:fillRect/>
          </a:stretch>
        </p:blipFill>
        <p:spPr/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Ready to Run</a:t>
            </a:r>
            <a:endParaRPr lang="en-US" dirty="0"/>
          </a:p>
        </p:txBody>
      </p:sp>
      <p:pic>
        <p:nvPicPr>
          <p:cNvPr id="4" name="Content Placeholder 3" descr="young marchers in Selm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891" r="-14891"/>
          <a:stretch>
            <a:fillRect/>
          </a:stretch>
        </p:blipFill>
        <p:spPr/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Strategizing</a:t>
            </a:r>
            <a:endParaRPr lang="en-US" dirty="0"/>
          </a:p>
        </p:txBody>
      </p:sp>
      <p:pic>
        <p:nvPicPr>
          <p:cNvPr id="4" name="Content Placeholder 3" descr="king and lbj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43" r="-10643"/>
          <a:stretch>
            <a:fillRect/>
          </a:stretch>
        </p:blipFill>
        <p:spPr/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for a second front: Marion</a:t>
            </a:r>
            <a:endParaRPr lang="en-US" dirty="0"/>
          </a:p>
        </p:txBody>
      </p:sp>
      <p:pic>
        <p:nvPicPr>
          <p:cNvPr id="4" name="Content Placeholder 3" descr="marion map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495" r="-4495"/>
          <a:stretch>
            <a:fillRect/>
          </a:stretch>
        </p:blipFill>
        <p:spPr/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James Orange – the big guy in the back</a:t>
            </a:r>
            <a:endParaRPr lang="en-US" dirty="0"/>
          </a:p>
        </p:txBody>
      </p:sp>
      <p:pic>
        <p:nvPicPr>
          <p:cNvPr id="4" name="Content Placeholder 3" descr="big james oran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541" r="-23541"/>
          <a:stretch>
            <a:fillRect/>
          </a:stretch>
        </p:blipFill>
        <p:spPr/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Jimmie Lee Jackson</a:t>
            </a:r>
            <a:endParaRPr lang="en-US" dirty="0"/>
          </a:p>
        </p:txBody>
      </p:sp>
      <p:pic>
        <p:nvPicPr>
          <p:cNvPr id="4" name="Content Placeholder 3" descr="jimmie le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877" r="-78877"/>
          <a:stretch>
            <a:fillRect/>
          </a:stretch>
        </p:blipFill>
        <p:spPr/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lee cask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800" r="-10800"/>
          <a:stretch>
            <a:fillRect/>
          </a:stretch>
        </p:blipFill>
        <p:spPr/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22878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“She should go in unto the king and make supplication unto him, and to make request before him for her people.” – Esther 4:8</a:t>
            </a:r>
            <a:endParaRPr lang="en-US" dirty="0"/>
          </a:p>
        </p:txBody>
      </p:sp>
      <p:pic>
        <p:nvPicPr>
          <p:cNvPr id="4" name="Content Placeholder 3" descr="Jim Beve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125" r="-14125"/>
          <a:stretch>
            <a:fillRect/>
          </a:stretch>
        </p:blipFill>
        <p:spPr>
          <a:xfrm>
            <a:off x="943559" y="2443382"/>
            <a:ext cx="7351564" cy="4043077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Segregation Forever</a:t>
            </a:r>
            <a:endParaRPr lang="en-US" dirty="0"/>
          </a:p>
        </p:txBody>
      </p:sp>
      <p:pic>
        <p:nvPicPr>
          <p:cNvPr id="4" name="Content Placeholder 3" descr="george-wallace_1710856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921" r="-6921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Johnson has to convince Richard Russell to cut him some slack</a:t>
            </a:r>
            <a:endParaRPr lang="en-US" dirty="0"/>
          </a:p>
        </p:txBody>
      </p:sp>
      <p:pic>
        <p:nvPicPr>
          <p:cNvPr id="4" name="Content Placeholder 3" descr="1957 Debat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051" r="-20051"/>
          <a:stretch>
            <a:fillRect/>
          </a:stretch>
        </p:blipFill>
        <p:spPr/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 Get Ready</a:t>
            </a:r>
            <a:endParaRPr lang="en-US" dirty="0"/>
          </a:p>
        </p:txBody>
      </p:sp>
      <p:pic>
        <p:nvPicPr>
          <p:cNvPr id="4" name="Content Placeholder 3" descr="andrew young loses the tos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72" r="-18272"/>
          <a:stretch>
            <a:fillRect/>
          </a:stretch>
        </p:blipFill>
        <p:spPr/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pproaching bloody sunday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37" b="-237"/>
          <a:stretch>
            <a:fillRect/>
          </a:stretch>
        </p:blipFill>
        <p:spPr/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back to your church</a:t>
            </a:r>
            <a:endParaRPr lang="en-US" dirty="0"/>
          </a:p>
        </p:txBody>
      </p:sp>
      <p:pic>
        <p:nvPicPr>
          <p:cNvPr id="4" name="Content Placeholder 3" descr="you have two minut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670" r="-14670"/>
          <a:stretch>
            <a:fillRect/>
          </a:stretch>
        </p:blipFill>
        <p:spPr/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orge-wallace_1710856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921" r="-6921"/>
          <a:stretch>
            <a:fillRect/>
          </a:stretch>
        </p:blipFill>
        <p:spPr/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wis on the groun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084" r="-11084"/>
          <a:stretch>
            <a:fillRect/>
          </a:stretch>
        </p:blipFill>
        <p:spPr/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wis beat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2" r="-292"/>
          <a:stretch>
            <a:fillRect/>
          </a:stretch>
        </p:blipFill>
        <p:spPr/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oynton dow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899" r="-10899"/>
          <a:stretch>
            <a:fillRect/>
          </a:stretch>
        </p:blipFill>
        <p:spPr/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oynton beaten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377" b="-2377"/>
          <a:stretch>
            <a:fillRect/>
          </a:stretch>
        </p:blipFill>
        <p:spPr/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s on the brid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91" r="-1191"/>
          <a:stretch>
            <a:fillRect/>
          </a:stretch>
        </p:blipFill>
        <p:spPr/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loody sunday chao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089" r="-10089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ittle roc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04" r="-4004"/>
          <a:stretch>
            <a:fillRect/>
          </a:stretch>
        </p:blipFill>
        <p:spPr/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to pounce</a:t>
            </a:r>
            <a:endParaRPr lang="en-US" dirty="0"/>
          </a:p>
        </p:txBody>
      </p:sp>
      <p:pic>
        <p:nvPicPr>
          <p:cNvPr id="4" name="Content Placeholder 3" descr="selmaposs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7" r="-57"/>
          <a:stretch>
            <a:fillRect/>
          </a:stretch>
        </p:blipFill>
        <p:spPr/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ck at brown chape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317" r="-20317"/>
          <a:stretch>
            <a:fillRect/>
          </a:stretch>
        </p:blipFill>
        <p:spPr/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elma31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044" r="-15044"/>
          <a:stretch>
            <a:fillRect/>
          </a:stretch>
        </p:blipFill>
        <p:spPr/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ndrew young loses the tos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72" r="-18272"/>
          <a:stretch>
            <a:fillRect/>
          </a:stretch>
        </p:blipFill>
        <p:spPr/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ilson bak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351" r="-14351"/>
          <a:stretch>
            <a:fillRect/>
          </a:stretch>
        </p:blipFill>
        <p:spPr/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interrupt this program…</a:t>
            </a:r>
            <a:endParaRPr lang="en-US" dirty="0"/>
          </a:p>
        </p:txBody>
      </p:sp>
      <p:pic>
        <p:nvPicPr>
          <p:cNvPr id="4" name="Content Placeholder 3" descr="Judgment-at-Nuremberg_poster_goldposter_com_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-2091682" y="2336191"/>
            <a:ext cx="7333552" cy="4033171"/>
          </a:xfrm>
        </p:spPr>
      </p:pic>
      <p:pic>
        <p:nvPicPr>
          <p:cNvPr id="5" name="Picture 4" descr="trac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938" y="2336192"/>
            <a:ext cx="5627977" cy="3400236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country pays attention</a:t>
            </a:r>
            <a:endParaRPr lang="en-US" dirty="0"/>
          </a:p>
        </p:txBody>
      </p:sp>
      <p:pic>
        <p:nvPicPr>
          <p:cNvPr id="4" name="Content Placeholder 3" descr="press coverag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9768" r="-9768"/>
          <a:stretch>
            <a:fillRect/>
          </a:stretch>
        </p:blipFill>
        <p:spPr/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to Selma and march with us</a:t>
            </a:r>
            <a:endParaRPr lang="en-US" dirty="0"/>
          </a:p>
        </p:txBody>
      </p:sp>
      <p:pic>
        <p:nvPicPr>
          <p:cNvPr id="4" name="Content Placeholder 3" descr="Dr. K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031" r="-8031"/>
          <a:stretch>
            <a:fillRect/>
          </a:stretch>
        </p:blipFill>
        <p:spPr/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Attorney Fred Gray</a:t>
            </a:r>
            <a:endParaRPr lang="en-US" dirty="0"/>
          </a:p>
        </p:txBody>
      </p:sp>
      <p:pic>
        <p:nvPicPr>
          <p:cNvPr id="4" name="Content Placeholder 3" descr="fred gray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8071" r="-48071"/>
          <a:stretch>
            <a:fillRect/>
          </a:stretch>
        </p:blipFill>
        <p:spPr/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United States District Judge Frank Johnson</a:t>
            </a:r>
            <a:endParaRPr lang="en-US" dirty="0"/>
          </a:p>
        </p:txBody>
      </p:sp>
      <p:pic>
        <p:nvPicPr>
          <p:cNvPr id="4" name="Content Placeholder 3" descr="frank johns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6260" r="-66260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ttle fla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936" r="-11936"/>
          <a:stretch>
            <a:fillRect/>
          </a:stretch>
        </p:blipFill>
        <p:spPr/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rosa park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823" r="-21823"/>
          <a:stretch>
            <a:fillRect/>
          </a:stretch>
        </p:blipFill>
        <p:spPr>
          <a:xfrm>
            <a:off x="-814608" y="0"/>
            <a:ext cx="6799031" cy="3739205"/>
          </a:xfrm>
        </p:spPr>
      </p:pic>
      <p:pic>
        <p:nvPicPr>
          <p:cNvPr id="8" name="Picture 7" descr="freedom rid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908" y="3364372"/>
            <a:ext cx="6559092" cy="3493627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Make a Deal</a:t>
            </a:r>
            <a:endParaRPr lang="en-US" dirty="0"/>
          </a:p>
        </p:txBody>
      </p:sp>
      <p:pic>
        <p:nvPicPr>
          <p:cNvPr id="4" name="Content Placeholder 3" descr="leroy collin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800" r="-10800"/>
          <a:stretch>
            <a:fillRect/>
          </a:stretch>
        </p:blipFill>
        <p:spPr/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Turnaround Tuesday</a:t>
            </a:r>
            <a:endParaRPr lang="en-US" dirty="0"/>
          </a:p>
        </p:txBody>
      </p:sp>
      <p:pic>
        <p:nvPicPr>
          <p:cNvPr id="4" name="Content Placeholder 3" descr="TurnAroundTuesda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Rev. James </a:t>
            </a:r>
            <a:r>
              <a:rPr lang="en-US" dirty="0" err="1" smtClean="0"/>
              <a:t>Reeb</a:t>
            </a:r>
            <a:endParaRPr lang="en-US" dirty="0"/>
          </a:p>
        </p:txBody>
      </p:sp>
      <p:pic>
        <p:nvPicPr>
          <p:cNvPr id="4" name="Content Placeholder 3" descr="James Ree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9022" r="-59022"/>
          <a:stretch>
            <a:fillRect/>
          </a:stretch>
        </p:blipFill>
        <p:spPr/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rch_in_Detroit_in-support-of-Selma-1024x8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205" r="-21205"/>
          <a:stretch>
            <a:fillRect/>
          </a:stretch>
        </p:blipFill>
        <p:spPr>
          <a:xfrm>
            <a:off x="-1630947" y="0"/>
            <a:ext cx="12423111" cy="6832232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rlin wal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10" r="-610"/>
          <a:stretch>
            <a:fillRect/>
          </a:stretch>
        </p:blipFill>
        <p:spPr/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“Berlin” Wall</a:t>
            </a:r>
            <a:endParaRPr lang="en-US" dirty="0"/>
          </a:p>
        </p:txBody>
      </p:sp>
      <p:pic>
        <p:nvPicPr>
          <p:cNvPr id="4" name="Content Placeholder 3" descr="berlin wall 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073" r="-13073"/>
          <a:stretch>
            <a:fillRect/>
          </a:stretch>
        </p:blipFill>
        <p:spPr/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shington pos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9172" r="-29172"/>
          <a:stretch>
            <a:fillRect/>
          </a:stretch>
        </p:blipFill>
        <p:spPr>
          <a:xfrm>
            <a:off x="-924597" y="513177"/>
            <a:ext cx="11032168" cy="6067267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Shall Overcome</a:t>
            </a:r>
            <a:endParaRPr lang="en-US" dirty="0"/>
          </a:p>
        </p:txBody>
      </p:sp>
      <p:pic>
        <p:nvPicPr>
          <p:cNvPr id="4" name="Content Placeholder 3" descr="We Shall overcom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1" r="-10551"/>
          <a:stretch>
            <a:fillRect/>
          </a:stretch>
        </p:blipFill>
        <p:spPr/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rank johns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6260" r="-66260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Findings of the Civil Rights Commission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Dallas County – whites eligible 14,400</a:t>
            </a:r>
          </a:p>
          <a:p>
            <a:pPr>
              <a:buNone/>
            </a:pPr>
            <a:r>
              <a:rPr lang="en-US" dirty="0" smtClean="0"/>
              <a:t>                             whites registered 9,195</a:t>
            </a:r>
          </a:p>
          <a:p>
            <a:pPr>
              <a:buNone/>
            </a:pPr>
            <a:r>
              <a:rPr lang="en-US" dirty="0" smtClean="0"/>
              <a:t>						    non-white eligible 15,115</a:t>
            </a:r>
          </a:p>
          <a:p>
            <a:pPr>
              <a:buNone/>
            </a:pPr>
            <a:r>
              <a:rPr lang="en-US" dirty="0" smtClean="0"/>
              <a:t>                             non-white registered 130</a:t>
            </a:r>
          </a:p>
          <a:p>
            <a:pPr>
              <a:buNone/>
            </a:pPr>
            <a:r>
              <a:rPr lang="en-US" dirty="0" smtClean="0"/>
              <a:t>Lowndes County – whites eligible 1,900</a:t>
            </a:r>
          </a:p>
          <a:p>
            <a:pPr>
              <a:buNone/>
            </a:pPr>
            <a:r>
              <a:rPr lang="en-US" dirty="0" smtClean="0"/>
              <a:t>								whites registered 2,240</a:t>
            </a:r>
          </a:p>
          <a:p>
            <a:pPr>
              <a:buNone/>
            </a:pPr>
            <a:r>
              <a:rPr lang="en-US" dirty="0" smtClean="0"/>
              <a:t>								non-white eligible 5,122</a:t>
            </a:r>
          </a:p>
          <a:p>
            <a:pPr>
              <a:buNone/>
            </a:pPr>
            <a:r>
              <a:rPr lang="en-US" dirty="0" smtClean="0"/>
              <a:t>								non-white registered 0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Attorney General </a:t>
            </a:r>
            <a:r>
              <a:rPr lang="en-US" dirty="0" err="1" smtClean="0"/>
              <a:t>Katzenbach</a:t>
            </a:r>
            <a:endParaRPr lang="en-US" dirty="0"/>
          </a:p>
        </p:txBody>
      </p:sp>
      <p:pic>
        <p:nvPicPr>
          <p:cNvPr id="4" name="Content Placeholder 3" descr="katzenbach wallac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692" r="-9692"/>
          <a:stretch>
            <a:fillRect/>
          </a:stretch>
        </p:blipFill>
        <p:spPr/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Third March</a:t>
            </a:r>
            <a:endParaRPr lang="en-US" dirty="0"/>
          </a:p>
        </p:txBody>
      </p:sp>
      <p:pic>
        <p:nvPicPr>
          <p:cNvPr id="4" name="Content Placeholder 3" descr="hesche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066" r="-21066"/>
          <a:stretch>
            <a:fillRect/>
          </a:stretch>
        </p:blipFill>
        <p:spPr/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elma-brid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718" r="-87718"/>
          <a:stretch>
            <a:fillRect/>
          </a:stretch>
        </p:blipFill>
        <p:spPr/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Vatican II</a:t>
            </a:r>
            <a:endParaRPr lang="en-US" dirty="0"/>
          </a:p>
        </p:txBody>
      </p:sp>
      <p:pic>
        <p:nvPicPr>
          <p:cNvPr id="4" name="Content Placeholder 3" descr="nuns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0538" r="-10538"/>
          <a:stretch>
            <a:fillRect/>
          </a:stretch>
        </p:blipFill>
        <p:spPr/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elma-Marchers-on-Road-to-Montgomery_196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319677" y="696714"/>
            <a:ext cx="9872417" cy="5429449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im-Letherer-marched-all-54-miles-Selma-to-Montgomery-Marc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>
          <a:xfrm>
            <a:off x="-1030993" y="449777"/>
            <a:ext cx="11128958" cy="6120498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Feeling threatened</a:t>
            </a:r>
            <a:endParaRPr lang="en-US" dirty="0"/>
          </a:p>
        </p:txBody>
      </p:sp>
      <p:pic>
        <p:nvPicPr>
          <p:cNvPr id="4" name="Content Placeholder 3" descr="protester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84" r="-11484"/>
          <a:stretch>
            <a:fillRect/>
          </a:stretch>
        </p:blipFill>
        <p:spPr>
          <a:xfrm>
            <a:off x="125245" y="1146492"/>
            <a:ext cx="9054583" cy="4979672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ot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175" r="-11175"/>
          <a:stretch>
            <a:fillRect/>
          </a:stretch>
        </p:blipFill>
        <p:spPr/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lack and whit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482" r="-16482"/>
          <a:stretch>
            <a:fillRect/>
          </a:stretch>
        </p:blipFill>
        <p:spPr/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rch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735" r="-11735"/>
          <a:stretch>
            <a:fillRect/>
          </a:stretch>
        </p:blipFill>
        <p:spPr>
          <a:xfrm>
            <a:off x="-444023" y="661437"/>
            <a:ext cx="9936563" cy="546472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Doar</a:t>
            </a:r>
            <a:r>
              <a:rPr lang="en-US" dirty="0" smtClean="0"/>
              <a:t> US Department of Justice, Civil Rights Division</a:t>
            </a:r>
            <a:endParaRPr lang="en-US" dirty="0"/>
          </a:p>
        </p:txBody>
      </p:sp>
      <p:pic>
        <p:nvPicPr>
          <p:cNvPr id="4" name="Content Placeholder 3" descr="Doar with Meredit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72" r="-18272"/>
          <a:stretch>
            <a:fillRect/>
          </a:stretch>
        </p:blipFill>
        <p:spPr/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oot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5482" r="-85482"/>
          <a:stretch>
            <a:fillRect/>
          </a:stretch>
        </p:blipFill>
        <p:spPr>
          <a:xfrm>
            <a:off x="-1287565" y="449777"/>
            <a:ext cx="11271658" cy="6198978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last leg</a:t>
            </a:r>
            <a:endParaRPr lang="en-US" dirty="0"/>
          </a:p>
        </p:txBody>
      </p:sp>
      <p:pic>
        <p:nvPicPr>
          <p:cNvPr id="4" name="Content Placeholder 3" descr="entering montgomer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10" r="-1210"/>
          <a:stretch>
            <a:fillRect/>
          </a:stretch>
        </p:blipFill>
        <p:spPr/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Montgomery</a:t>
            </a:r>
            <a:endParaRPr lang="en-US" dirty="0"/>
          </a:p>
        </p:txBody>
      </p:sp>
      <p:pic>
        <p:nvPicPr>
          <p:cNvPr id="4" name="Content Placeholder 3" descr="Dexter Ave.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327" r="-7327"/>
          <a:stretch>
            <a:fillRect/>
          </a:stretch>
        </p:blipFill>
        <p:spPr/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elma-capito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6380" r="-96380"/>
          <a:stretch>
            <a:fillRect/>
          </a:stretch>
        </p:blipFill>
        <p:spPr>
          <a:xfrm>
            <a:off x="-1031237" y="560360"/>
            <a:ext cx="11056170" cy="6080468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eter paul and mar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902703" y="423319"/>
            <a:ext cx="11128955" cy="6120497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ing speaking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308" b="-1308"/>
          <a:stretch>
            <a:fillRect/>
          </a:stretch>
        </p:blipFill>
        <p:spPr/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long, not long</a:t>
            </a:r>
            <a:endParaRPr lang="en-US" dirty="0"/>
          </a:p>
        </p:txBody>
      </p:sp>
      <p:pic>
        <p:nvPicPr>
          <p:cNvPr id="4" name="Content Placeholder 3" descr="king speaking cop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45" r="-2845"/>
          <a:stretch>
            <a:fillRect/>
          </a:stretch>
        </p:blipFill>
        <p:spPr/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Viola </a:t>
            </a:r>
            <a:r>
              <a:rPr lang="en-US" dirty="0" err="1" smtClean="0"/>
              <a:t>Liuzzo</a:t>
            </a:r>
            <a:endParaRPr lang="en-US" dirty="0"/>
          </a:p>
        </p:txBody>
      </p:sp>
      <p:pic>
        <p:nvPicPr>
          <p:cNvPr id="4" name="Content Placeholder 3" descr="Viola_Liuzzo-142565724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5956" r="-75956"/>
          <a:stretch>
            <a:fillRect/>
          </a:stretch>
        </p:blipFill>
        <p:spPr/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iola-LiuzzoMarches-142566457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3227" r="-53227"/>
          <a:stretch>
            <a:fillRect/>
          </a:stretch>
        </p:blipFill>
        <p:spPr/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iuzzo ca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10" r="-1210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437</Words>
  <Application>Microsoft Macintosh PowerPoint</Application>
  <PresentationFormat>On-screen Show (4:3)</PresentationFormat>
  <Paragraphs>70</Paragraphs>
  <Slides>109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0" baseType="lpstr">
      <vt:lpstr>Office Theme</vt:lpstr>
      <vt:lpstr>Selma, 1965 and the Right to Vote</vt:lpstr>
      <vt:lpstr>Attorney General Herbert Brownell</vt:lpstr>
      <vt:lpstr>Lyndon B. Johnson  Senate Majority Leader</vt:lpstr>
      <vt:lpstr>Brownell fights off Hoover and Ike</vt:lpstr>
      <vt:lpstr>Johnson has to convince Richard Russell to cut him some slack</vt:lpstr>
      <vt:lpstr>Slide 6</vt:lpstr>
      <vt:lpstr>Slide 7</vt:lpstr>
      <vt:lpstr>Findings of the Civil Rights Commission</vt:lpstr>
      <vt:lpstr>John Doar US Department of Justice, Civil Rights Division</vt:lpstr>
      <vt:lpstr>John Doar as lead counsel for the impeachment of President Nixon – do you recognize the women by his left shoulder?</vt:lpstr>
      <vt:lpstr>Images that led to the Civil Rights Act of 1964 – Freedom Riders</vt:lpstr>
      <vt:lpstr>Slide 12</vt:lpstr>
      <vt:lpstr>Dogs</vt:lpstr>
      <vt:lpstr>Fire hoses</vt:lpstr>
      <vt:lpstr>Sit-Ins</vt:lpstr>
      <vt:lpstr>Amelia Boynton – Selma activist</vt:lpstr>
      <vt:lpstr>Bernard LaFayette  the first “outside agitator” from SNCC “snick”</vt:lpstr>
      <vt:lpstr>Nonviolence can be dangerous work</vt:lpstr>
      <vt:lpstr>Father Ouellet an important ally</vt:lpstr>
      <vt:lpstr>First mass meeting for voting rights</vt:lpstr>
      <vt:lpstr>Sunday, September 15, 1963</vt:lpstr>
      <vt:lpstr>Slide 22</vt:lpstr>
      <vt:lpstr>Slide 23</vt:lpstr>
      <vt:lpstr>Rev. Jim Bevel and Diane Nash (SCLC)</vt:lpstr>
      <vt:lpstr>Nashville Roots for the Movement</vt:lpstr>
      <vt:lpstr>Freedom Day, October 1963</vt:lpstr>
      <vt:lpstr>The First Amendment need not apply</vt:lpstr>
      <vt:lpstr>Sheriff Jim Clark</vt:lpstr>
      <vt:lpstr>John Lewis – another Freedom Rider causing trouble in Selma</vt:lpstr>
      <vt:lpstr>Freedom Day, July 1964 – Same result, plus an injunction</vt:lpstr>
      <vt:lpstr>December 1964 Boynton and Bevel push for Selma</vt:lpstr>
      <vt:lpstr>Changes: a new mayor and new police chief</vt:lpstr>
      <vt:lpstr>But the old sheriff</vt:lpstr>
      <vt:lpstr>Give us the ballot</vt:lpstr>
      <vt:lpstr>Slide 35</vt:lpstr>
      <vt:lpstr>Science teacher Fred Reese</vt:lpstr>
      <vt:lpstr>Rev. C.T. Vivian</vt:lpstr>
      <vt:lpstr>Slide 38</vt:lpstr>
      <vt:lpstr>Slide 39</vt:lpstr>
      <vt:lpstr>Annie Lee Cooper fights back</vt:lpstr>
      <vt:lpstr>Students step up</vt:lpstr>
      <vt:lpstr>Get Ready to Run</vt:lpstr>
      <vt:lpstr>Strategizing</vt:lpstr>
      <vt:lpstr>Time for a second front: Marion</vt:lpstr>
      <vt:lpstr>James Orange – the big guy in the back</vt:lpstr>
      <vt:lpstr>Jimmie Lee Jackson</vt:lpstr>
      <vt:lpstr>Slide 47</vt:lpstr>
      <vt:lpstr>“She should go in unto the king and make supplication unto him, and to make request before him for her people.” – Esther 4:8</vt:lpstr>
      <vt:lpstr>Segregation Forever</vt:lpstr>
      <vt:lpstr>People Get Ready</vt:lpstr>
      <vt:lpstr>Slide 51</vt:lpstr>
      <vt:lpstr>Go back to your church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Waiting to pounce</vt:lpstr>
      <vt:lpstr>Slide 61</vt:lpstr>
      <vt:lpstr>Slide 62</vt:lpstr>
      <vt:lpstr>Slide 63</vt:lpstr>
      <vt:lpstr>Slide 64</vt:lpstr>
      <vt:lpstr>We interrupt this program…</vt:lpstr>
      <vt:lpstr>The country pays attention</vt:lpstr>
      <vt:lpstr>Come to Selma and march with us</vt:lpstr>
      <vt:lpstr>Attorney Fred Gray</vt:lpstr>
      <vt:lpstr>United States District Judge Frank Johnson</vt:lpstr>
      <vt:lpstr>Slide 70</vt:lpstr>
      <vt:lpstr>Let’s Make a Deal</vt:lpstr>
      <vt:lpstr>Turnaround Tuesday</vt:lpstr>
      <vt:lpstr>Rev. James Reeb</vt:lpstr>
      <vt:lpstr>Slide 74</vt:lpstr>
      <vt:lpstr>Slide 75</vt:lpstr>
      <vt:lpstr>The “Berlin” Wall</vt:lpstr>
      <vt:lpstr>Slide 77</vt:lpstr>
      <vt:lpstr>We Shall Overcome</vt:lpstr>
      <vt:lpstr>Slide 79</vt:lpstr>
      <vt:lpstr>Attorney General Katzenbach</vt:lpstr>
      <vt:lpstr>The Third March</vt:lpstr>
      <vt:lpstr>Slide 82</vt:lpstr>
      <vt:lpstr>Impact of Vatican II</vt:lpstr>
      <vt:lpstr>Slide 84</vt:lpstr>
      <vt:lpstr>Slide 85</vt:lpstr>
      <vt:lpstr>Feeling threatened</vt:lpstr>
      <vt:lpstr>Slide 87</vt:lpstr>
      <vt:lpstr>Slide 88</vt:lpstr>
      <vt:lpstr>Slide 89</vt:lpstr>
      <vt:lpstr>Slide 90</vt:lpstr>
      <vt:lpstr>The last leg</vt:lpstr>
      <vt:lpstr>Entering Montgomery</vt:lpstr>
      <vt:lpstr>Slide 93</vt:lpstr>
      <vt:lpstr>Slide 94</vt:lpstr>
      <vt:lpstr>Slide 95</vt:lpstr>
      <vt:lpstr>How long, not long</vt:lpstr>
      <vt:lpstr>Viola Liuzzo</vt:lpstr>
      <vt:lpstr>Slide 98</vt:lpstr>
      <vt:lpstr>Slide 99</vt:lpstr>
      <vt:lpstr>Slide 100</vt:lpstr>
      <vt:lpstr>Slide 101</vt:lpstr>
      <vt:lpstr>Slide 102</vt:lpstr>
      <vt:lpstr>Slide 103</vt:lpstr>
      <vt:lpstr>Colin Wilkie</vt:lpstr>
      <vt:lpstr>Slide 105</vt:lpstr>
      <vt:lpstr>Slide 106</vt:lpstr>
      <vt:lpstr>Slide 107</vt:lpstr>
      <vt:lpstr>Slide 108</vt:lpstr>
      <vt:lpstr>Slide 109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Selma, 1965 and the Right to Vote</dc:title>
  <dc:creator>Sheila Silver</dc:creator>
  <cp:lastModifiedBy>Sheila Silver</cp:lastModifiedBy>
  <cp:revision>9</cp:revision>
  <dcterms:created xsi:type="dcterms:W3CDTF">2016-04-26T14:13:14Z</dcterms:created>
  <dcterms:modified xsi:type="dcterms:W3CDTF">2016-04-26T14:14:14Z</dcterms:modified>
</cp:coreProperties>
</file>